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26B193-8CB7-4363-B1E1-7B2D43CDF501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D92EA851-479E-45B2-A97A-4F375E368D10}">
      <dgm:prSet phldrT="[文字]"/>
      <dgm:spPr/>
      <dgm:t>
        <a:bodyPr/>
        <a:lstStyle/>
        <a:p>
          <a:r>
            <a:rPr lang="zh-TW" b="1" dirty="0"/>
            <a:t>消費者端</a:t>
          </a:r>
          <a:endParaRPr lang="zh-TW" altLang="en-US" dirty="0"/>
        </a:p>
      </dgm:t>
    </dgm:pt>
    <dgm:pt modelId="{C77644FA-B925-479C-837B-C2611F9A9610}" type="parTrans" cxnId="{B51CEBEC-6250-4B56-9C84-52BD42E9BC35}">
      <dgm:prSet/>
      <dgm:spPr/>
      <dgm:t>
        <a:bodyPr/>
        <a:lstStyle/>
        <a:p>
          <a:endParaRPr lang="zh-TW" altLang="en-US"/>
        </a:p>
      </dgm:t>
    </dgm:pt>
    <dgm:pt modelId="{1B5DF61E-2534-43A1-8A0F-7C16EE9E7314}" type="sibTrans" cxnId="{B51CEBEC-6250-4B56-9C84-52BD42E9BC35}">
      <dgm:prSet/>
      <dgm:spPr/>
      <dgm:t>
        <a:bodyPr/>
        <a:lstStyle/>
        <a:p>
          <a:endParaRPr lang="zh-TW" altLang="en-US"/>
        </a:p>
      </dgm:t>
    </dgm:pt>
    <dgm:pt modelId="{008BCBFE-BE65-48F9-B3C3-60CC89F878BB}">
      <dgm:prSet phldrT="[文字]"/>
      <dgm:spPr/>
      <dgm:t>
        <a:bodyPr/>
        <a:lstStyle/>
        <a:p>
          <a:r>
            <a:rPr lang="zh-TW" b="1" dirty="0"/>
            <a:t>供應商端</a:t>
          </a:r>
          <a:endParaRPr lang="zh-TW" altLang="en-US" dirty="0"/>
        </a:p>
      </dgm:t>
    </dgm:pt>
    <dgm:pt modelId="{4F6D8FEB-C534-44F3-952D-D68160F87D16}" type="parTrans" cxnId="{C0C9DC27-E2BD-4930-BE9D-005FFB2DE4B3}">
      <dgm:prSet/>
      <dgm:spPr/>
      <dgm:t>
        <a:bodyPr/>
        <a:lstStyle/>
        <a:p>
          <a:endParaRPr lang="zh-TW" altLang="en-US"/>
        </a:p>
      </dgm:t>
    </dgm:pt>
    <dgm:pt modelId="{818AA532-6C64-4BB2-BB38-1D038266BA71}" type="sibTrans" cxnId="{C0C9DC27-E2BD-4930-BE9D-005FFB2DE4B3}">
      <dgm:prSet/>
      <dgm:spPr/>
      <dgm:t>
        <a:bodyPr/>
        <a:lstStyle/>
        <a:p>
          <a:endParaRPr lang="zh-TW" altLang="en-US"/>
        </a:p>
      </dgm:t>
    </dgm:pt>
    <dgm:pt modelId="{1FA50A58-4D2F-439D-96FB-7CDCA79826FE}">
      <dgm:prSet phldrT="[文字]" custT="1"/>
      <dgm:spPr/>
      <dgm:t>
        <a:bodyPr/>
        <a:lstStyle/>
        <a:p>
          <a:pPr>
            <a:buFont typeface="Arial" panose="020B0604020202020204" pitchFamily="34" charset="0"/>
            <a:buChar char="●"/>
          </a:pPr>
          <a:r>
            <a:rPr lang="zh-TW" altLang="en-US" sz="1600" dirty="0"/>
            <a:t>想要了解食材真正產地、重視食安健康</a:t>
          </a:r>
        </a:p>
      </dgm:t>
    </dgm:pt>
    <dgm:pt modelId="{5C0CA2AF-5108-4E77-ACED-1B4B6AC72BF2}" type="parTrans" cxnId="{43EB6C4C-8099-4F06-AFCD-FA35F940479B}">
      <dgm:prSet/>
      <dgm:spPr/>
      <dgm:t>
        <a:bodyPr/>
        <a:lstStyle/>
        <a:p>
          <a:endParaRPr lang="zh-TW" altLang="en-US"/>
        </a:p>
      </dgm:t>
    </dgm:pt>
    <dgm:pt modelId="{B59F5961-1548-406A-8A85-B645D416AB3B}" type="sibTrans" cxnId="{43EB6C4C-8099-4F06-AFCD-FA35F940479B}">
      <dgm:prSet/>
      <dgm:spPr/>
      <dgm:t>
        <a:bodyPr/>
        <a:lstStyle/>
        <a:p>
          <a:endParaRPr lang="zh-TW" altLang="en-US"/>
        </a:p>
      </dgm:t>
    </dgm:pt>
    <dgm:pt modelId="{636CB8A5-D551-44B8-B958-DEAC5D673E16}">
      <dgm:prSet phldrT="[文字]" custT="1"/>
      <dgm:spPr/>
      <dgm:t>
        <a:bodyPr/>
        <a:lstStyle/>
        <a:p>
          <a:pPr>
            <a:buFont typeface="Arial" panose="020B0604020202020204" pitchFamily="34" charset="0"/>
            <a:buChar char="●"/>
          </a:pPr>
          <a:r>
            <a:rPr lang="zh-TW" altLang="en-US" sz="1600" dirty="0"/>
            <a:t>擁有良好產品卻苦無行銷方法與手段</a:t>
          </a:r>
        </a:p>
      </dgm:t>
    </dgm:pt>
    <dgm:pt modelId="{5B159BF9-01A8-42D1-AC13-9561DA786777}" type="parTrans" cxnId="{E7F26D28-8C71-4C7A-934C-CCD7D8A0EAC8}">
      <dgm:prSet/>
      <dgm:spPr/>
      <dgm:t>
        <a:bodyPr/>
        <a:lstStyle/>
        <a:p>
          <a:endParaRPr lang="zh-TW" altLang="en-US"/>
        </a:p>
      </dgm:t>
    </dgm:pt>
    <dgm:pt modelId="{545FB387-B880-44CD-A85E-BEDE6D56F47A}" type="sibTrans" cxnId="{E7F26D28-8C71-4C7A-934C-CCD7D8A0EAC8}">
      <dgm:prSet/>
      <dgm:spPr/>
      <dgm:t>
        <a:bodyPr/>
        <a:lstStyle/>
        <a:p>
          <a:endParaRPr lang="zh-TW" altLang="en-US"/>
        </a:p>
      </dgm:t>
    </dgm:pt>
    <dgm:pt modelId="{B5828D9F-5336-48B9-8F36-8F89ABFC78B7}">
      <dgm:prSet custT="1"/>
      <dgm:spPr/>
      <dgm:t>
        <a:bodyPr/>
        <a:lstStyle/>
        <a:p>
          <a:pPr>
            <a:buFont typeface="Arial" panose="020B0604020202020204" pitchFamily="34" charset="0"/>
            <a:buChar char="●"/>
          </a:pPr>
          <a:r>
            <a:rPr lang="zh-TW" altLang="en-US" sz="1600" dirty="0"/>
            <a:t>健身族群、能快速了解食材成分</a:t>
          </a:r>
        </a:p>
      </dgm:t>
    </dgm:pt>
    <dgm:pt modelId="{99833A82-4186-47DC-B035-774D796F8F42}" type="parTrans" cxnId="{5AC3C6F4-04F4-4A00-8EFF-3AF1EBD70B20}">
      <dgm:prSet/>
      <dgm:spPr/>
      <dgm:t>
        <a:bodyPr/>
        <a:lstStyle/>
        <a:p>
          <a:endParaRPr lang="zh-TW" altLang="en-US"/>
        </a:p>
      </dgm:t>
    </dgm:pt>
    <dgm:pt modelId="{7157AC9F-F1D9-460E-8631-521B5B79E9B0}" type="sibTrans" cxnId="{5AC3C6F4-04F4-4A00-8EFF-3AF1EBD70B20}">
      <dgm:prSet/>
      <dgm:spPr/>
      <dgm:t>
        <a:bodyPr/>
        <a:lstStyle/>
        <a:p>
          <a:endParaRPr lang="zh-TW" altLang="en-US"/>
        </a:p>
      </dgm:t>
    </dgm:pt>
    <dgm:pt modelId="{40D89160-39C1-457B-B032-B0ADB592B46E}">
      <dgm:prSet custT="1"/>
      <dgm:spPr/>
      <dgm:t>
        <a:bodyPr/>
        <a:lstStyle/>
        <a:p>
          <a:pPr>
            <a:buFont typeface="Arial" panose="020B0604020202020204" pitchFamily="34" charset="0"/>
            <a:buChar char="●"/>
          </a:pPr>
          <a:r>
            <a:rPr lang="zh-TW" altLang="en-US" sz="1600"/>
            <a:t>家庭主婦，快速網羅所需購買生鮮食材</a:t>
          </a:r>
        </a:p>
      </dgm:t>
    </dgm:pt>
    <dgm:pt modelId="{1FCD4FAA-B53A-4D25-8E6A-EBD8F4390C18}" type="parTrans" cxnId="{8E986E1D-19B4-4344-A642-C224DBB825AA}">
      <dgm:prSet/>
      <dgm:spPr/>
      <dgm:t>
        <a:bodyPr/>
        <a:lstStyle/>
        <a:p>
          <a:endParaRPr lang="zh-TW" altLang="en-US"/>
        </a:p>
      </dgm:t>
    </dgm:pt>
    <dgm:pt modelId="{E01E9B6C-814A-47A3-B4C7-7FDB3FCF12ED}" type="sibTrans" cxnId="{8E986E1D-19B4-4344-A642-C224DBB825AA}">
      <dgm:prSet/>
      <dgm:spPr/>
      <dgm:t>
        <a:bodyPr/>
        <a:lstStyle/>
        <a:p>
          <a:endParaRPr lang="zh-TW" altLang="en-US"/>
        </a:p>
      </dgm:t>
    </dgm:pt>
    <dgm:pt modelId="{EE32D541-048F-4488-9918-073E91A51D6B}">
      <dgm:prSet custT="1"/>
      <dgm:spPr/>
      <dgm:t>
        <a:bodyPr/>
        <a:lstStyle/>
        <a:p>
          <a:pPr>
            <a:buFont typeface="Arial" panose="020B0604020202020204" pitchFamily="34" charset="0"/>
            <a:buChar char="●"/>
          </a:pPr>
          <a:r>
            <a:rPr lang="zh-TW" altLang="en-US" sz="1600" dirty="0"/>
            <a:t>烹飪愛好者，利用客製化便當創造出屬於自己的特色便當</a:t>
          </a:r>
        </a:p>
      </dgm:t>
    </dgm:pt>
    <dgm:pt modelId="{B34B6971-4D4A-4521-88F6-7C6B94D8D9D3}" type="parTrans" cxnId="{1E5BDC9D-9148-4E34-84A5-A8FD5BF697E4}">
      <dgm:prSet/>
      <dgm:spPr/>
      <dgm:t>
        <a:bodyPr/>
        <a:lstStyle/>
        <a:p>
          <a:endParaRPr lang="zh-TW" altLang="en-US"/>
        </a:p>
      </dgm:t>
    </dgm:pt>
    <dgm:pt modelId="{E22804CE-C44E-410D-B117-5ADDA39C2804}" type="sibTrans" cxnId="{1E5BDC9D-9148-4E34-84A5-A8FD5BF697E4}">
      <dgm:prSet/>
      <dgm:spPr/>
      <dgm:t>
        <a:bodyPr/>
        <a:lstStyle/>
        <a:p>
          <a:endParaRPr lang="zh-TW" altLang="en-US"/>
        </a:p>
      </dgm:t>
    </dgm:pt>
    <dgm:pt modelId="{0E920E53-18BB-414D-A5CD-7CF573C94CB3}">
      <dgm:prSet custT="1"/>
      <dgm:spPr/>
      <dgm:t>
        <a:bodyPr/>
        <a:lstStyle/>
        <a:p>
          <a:pPr>
            <a:buFont typeface="Arial" panose="020B0604020202020204" pitchFamily="34" charset="0"/>
            <a:buChar char="●"/>
          </a:pPr>
          <a:r>
            <a:rPr lang="zh-TW" altLang="en-US" sz="1600" dirty="0"/>
            <a:t>喜好社群互動分享者，有商品聊天評論功能供用戶互相交流</a:t>
          </a:r>
        </a:p>
      </dgm:t>
    </dgm:pt>
    <dgm:pt modelId="{8EFAFD69-27EE-477B-A272-8347990A257D}" type="parTrans" cxnId="{1678F856-5BE5-4A21-A8DD-3446165EB812}">
      <dgm:prSet/>
      <dgm:spPr/>
      <dgm:t>
        <a:bodyPr/>
        <a:lstStyle/>
        <a:p>
          <a:endParaRPr lang="zh-TW" altLang="en-US"/>
        </a:p>
      </dgm:t>
    </dgm:pt>
    <dgm:pt modelId="{4627127E-E277-46B6-B1F0-011CDE55395D}" type="sibTrans" cxnId="{1678F856-5BE5-4A21-A8DD-3446165EB812}">
      <dgm:prSet/>
      <dgm:spPr/>
      <dgm:t>
        <a:bodyPr/>
        <a:lstStyle/>
        <a:p>
          <a:endParaRPr lang="zh-TW" altLang="en-US"/>
        </a:p>
      </dgm:t>
    </dgm:pt>
    <dgm:pt modelId="{8BA9E3FA-00DC-472A-A18A-273A79F51E0A}">
      <dgm:prSet custT="1"/>
      <dgm:spPr/>
      <dgm:t>
        <a:bodyPr/>
        <a:lstStyle/>
        <a:p>
          <a:pPr>
            <a:buFont typeface="Arial" panose="020B0604020202020204" pitchFamily="34" charset="0"/>
            <a:buChar char="●"/>
          </a:pPr>
          <a:r>
            <a:rPr lang="zh-TW" altLang="en-US" sz="1600" dirty="0"/>
            <a:t>希望能對在地化地方特色產品發揚光大</a:t>
          </a:r>
        </a:p>
      </dgm:t>
    </dgm:pt>
    <dgm:pt modelId="{551A5694-B5E7-4979-B536-BF85E18AC6C2}" type="parTrans" cxnId="{0F931E8B-2523-4D5E-89DB-3641F795E74E}">
      <dgm:prSet/>
      <dgm:spPr/>
      <dgm:t>
        <a:bodyPr/>
        <a:lstStyle/>
        <a:p>
          <a:endParaRPr lang="zh-TW" altLang="en-US"/>
        </a:p>
      </dgm:t>
    </dgm:pt>
    <dgm:pt modelId="{FC0ECEE8-1EA2-4B76-86CC-32BFD638BD77}" type="sibTrans" cxnId="{0F931E8B-2523-4D5E-89DB-3641F795E74E}">
      <dgm:prSet/>
      <dgm:spPr/>
      <dgm:t>
        <a:bodyPr/>
        <a:lstStyle/>
        <a:p>
          <a:endParaRPr lang="zh-TW" altLang="en-US"/>
        </a:p>
      </dgm:t>
    </dgm:pt>
    <dgm:pt modelId="{9FAFF039-7C0A-42E5-A5F2-E1ECE2C2FBBE}">
      <dgm:prSet custT="1"/>
      <dgm:spPr/>
      <dgm:t>
        <a:bodyPr/>
        <a:lstStyle/>
        <a:p>
          <a:r>
            <a:rPr lang="zh-TW" altLang="en-US" sz="1800" dirty="0"/>
            <a:t>自</a:t>
          </a:r>
          <a:r>
            <a:rPr lang="zh-TW" altLang="en-US" sz="1600" dirty="0"/>
            <a:t>有觀光特色活動供顧客遊覽、觀光</a:t>
          </a:r>
        </a:p>
      </dgm:t>
    </dgm:pt>
    <dgm:pt modelId="{29A00B35-B920-4261-8FBF-7A5606AB20D4}" type="parTrans" cxnId="{8144F9BD-4325-4D26-8544-0146AC99D765}">
      <dgm:prSet/>
      <dgm:spPr/>
      <dgm:t>
        <a:bodyPr/>
        <a:lstStyle/>
        <a:p>
          <a:endParaRPr lang="zh-TW" altLang="en-US"/>
        </a:p>
      </dgm:t>
    </dgm:pt>
    <dgm:pt modelId="{6432C0E6-E867-4DBD-86A0-A6FE11D3AC22}" type="sibTrans" cxnId="{8144F9BD-4325-4D26-8544-0146AC99D765}">
      <dgm:prSet/>
      <dgm:spPr/>
      <dgm:t>
        <a:bodyPr/>
        <a:lstStyle/>
        <a:p>
          <a:endParaRPr lang="zh-TW" altLang="en-US"/>
        </a:p>
      </dgm:t>
    </dgm:pt>
    <dgm:pt modelId="{4A050590-32B3-4D06-9066-1CE34D70EA15}" type="pres">
      <dgm:prSet presAssocID="{DD26B193-8CB7-4363-B1E1-7B2D43CDF501}" presName="linear" presStyleCnt="0">
        <dgm:presLayoutVars>
          <dgm:dir/>
          <dgm:animLvl val="lvl"/>
          <dgm:resizeHandles val="exact"/>
        </dgm:presLayoutVars>
      </dgm:prSet>
      <dgm:spPr/>
    </dgm:pt>
    <dgm:pt modelId="{2D129A8E-79E4-4145-AF88-823E2461087A}" type="pres">
      <dgm:prSet presAssocID="{D92EA851-479E-45B2-A97A-4F375E368D10}" presName="parentLin" presStyleCnt="0"/>
      <dgm:spPr/>
    </dgm:pt>
    <dgm:pt modelId="{189494BB-8A56-4EF6-AA10-F55612003808}" type="pres">
      <dgm:prSet presAssocID="{D92EA851-479E-45B2-A97A-4F375E368D10}" presName="parentLeftMargin" presStyleLbl="node1" presStyleIdx="0" presStyleCnt="2"/>
      <dgm:spPr/>
    </dgm:pt>
    <dgm:pt modelId="{349297C0-8121-4686-BF8D-8BA7DC42F240}" type="pres">
      <dgm:prSet presAssocID="{D92EA851-479E-45B2-A97A-4F375E368D1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9904E55-81DD-4B92-AEB5-0F845984339C}" type="pres">
      <dgm:prSet presAssocID="{D92EA851-479E-45B2-A97A-4F375E368D10}" presName="negativeSpace" presStyleCnt="0"/>
      <dgm:spPr/>
    </dgm:pt>
    <dgm:pt modelId="{0C997F36-A862-407C-A124-02E4F05B8AD9}" type="pres">
      <dgm:prSet presAssocID="{D92EA851-479E-45B2-A97A-4F375E368D10}" presName="childText" presStyleLbl="conFgAcc1" presStyleIdx="0" presStyleCnt="2" custLinFactNeighborX="161" custLinFactNeighborY="-23519">
        <dgm:presLayoutVars>
          <dgm:bulletEnabled val="1"/>
        </dgm:presLayoutVars>
      </dgm:prSet>
      <dgm:spPr/>
    </dgm:pt>
    <dgm:pt modelId="{6E0C806D-09E8-4714-8673-C2D6BD8EDB4C}" type="pres">
      <dgm:prSet presAssocID="{1B5DF61E-2534-43A1-8A0F-7C16EE9E7314}" presName="spaceBetweenRectangles" presStyleCnt="0"/>
      <dgm:spPr/>
    </dgm:pt>
    <dgm:pt modelId="{F38DCF86-7BB1-4D1E-8BF5-9F807D5305F6}" type="pres">
      <dgm:prSet presAssocID="{008BCBFE-BE65-48F9-B3C3-60CC89F878BB}" presName="parentLin" presStyleCnt="0"/>
      <dgm:spPr/>
    </dgm:pt>
    <dgm:pt modelId="{483F5581-0C37-492E-8A08-07F8A5EE5B30}" type="pres">
      <dgm:prSet presAssocID="{008BCBFE-BE65-48F9-B3C3-60CC89F878BB}" presName="parentLeftMargin" presStyleLbl="node1" presStyleIdx="0" presStyleCnt="2"/>
      <dgm:spPr/>
    </dgm:pt>
    <dgm:pt modelId="{DAB2D08A-08C4-47A5-89C6-7D66639BCFA3}" type="pres">
      <dgm:prSet presAssocID="{008BCBFE-BE65-48F9-B3C3-60CC89F878B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5A6060C-4C9A-40AD-B1D0-BE9B0051BE01}" type="pres">
      <dgm:prSet presAssocID="{008BCBFE-BE65-48F9-B3C3-60CC89F878BB}" presName="negativeSpace" presStyleCnt="0"/>
      <dgm:spPr/>
    </dgm:pt>
    <dgm:pt modelId="{14BF0523-7C81-4311-8726-B847235D707C}" type="pres">
      <dgm:prSet presAssocID="{008BCBFE-BE65-48F9-B3C3-60CC89F878BB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F2A7ED04-F06F-4C62-BAB7-0390BE187CF8}" type="presOf" srcId="{8BA9E3FA-00DC-472A-A18A-273A79F51E0A}" destId="{14BF0523-7C81-4311-8726-B847235D707C}" srcOrd="0" destOrd="1" presId="urn:microsoft.com/office/officeart/2005/8/layout/list1"/>
    <dgm:cxn modelId="{A5E05D0B-58FE-4FF0-8A88-E3FADB1B1FC6}" type="presOf" srcId="{008BCBFE-BE65-48F9-B3C3-60CC89F878BB}" destId="{DAB2D08A-08C4-47A5-89C6-7D66639BCFA3}" srcOrd="1" destOrd="0" presId="urn:microsoft.com/office/officeart/2005/8/layout/list1"/>
    <dgm:cxn modelId="{D188C31B-8F5B-4BD4-B857-037B6C13A5BC}" type="presOf" srcId="{008BCBFE-BE65-48F9-B3C3-60CC89F878BB}" destId="{483F5581-0C37-492E-8A08-07F8A5EE5B30}" srcOrd="0" destOrd="0" presId="urn:microsoft.com/office/officeart/2005/8/layout/list1"/>
    <dgm:cxn modelId="{8E986E1D-19B4-4344-A642-C224DBB825AA}" srcId="{D92EA851-479E-45B2-A97A-4F375E368D10}" destId="{40D89160-39C1-457B-B032-B0ADB592B46E}" srcOrd="2" destOrd="0" parTransId="{1FCD4FAA-B53A-4D25-8E6A-EBD8F4390C18}" sibTransId="{E01E9B6C-814A-47A3-B4C7-7FDB3FCF12ED}"/>
    <dgm:cxn modelId="{CD9DDD20-D817-4A52-BE2D-20CCEAA0D331}" type="presOf" srcId="{DD26B193-8CB7-4363-B1E1-7B2D43CDF501}" destId="{4A050590-32B3-4D06-9066-1CE34D70EA15}" srcOrd="0" destOrd="0" presId="urn:microsoft.com/office/officeart/2005/8/layout/list1"/>
    <dgm:cxn modelId="{B88E9B25-7794-44EB-9179-767FD3CB038D}" type="presOf" srcId="{D92EA851-479E-45B2-A97A-4F375E368D10}" destId="{189494BB-8A56-4EF6-AA10-F55612003808}" srcOrd="0" destOrd="0" presId="urn:microsoft.com/office/officeart/2005/8/layout/list1"/>
    <dgm:cxn modelId="{C0C9DC27-E2BD-4930-BE9D-005FFB2DE4B3}" srcId="{DD26B193-8CB7-4363-B1E1-7B2D43CDF501}" destId="{008BCBFE-BE65-48F9-B3C3-60CC89F878BB}" srcOrd="1" destOrd="0" parTransId="{4F6D8FEB-C534-44F3-952D-D68160F87D16}" sibTransId="{818AA532-6C64-4BB2-BB38-1D038266BA71}"/>
    <dgm:cxn modelId="{E7F26D28-8C71-4C7A-934C-CCD7D8A0EAC8}" srcId="{008BCBFE-BE65-48F9-B3C3-60CC89F878BB}" destId="{636CB8A5-D551-44B8-B958-DEAC5D673E16}" srcOrd="0" destOrd="0" parTransId="{5B159BF9-01A8-42D1-AC13-9561DA786777}" sibTransId="{545FB387-B880-44CD-A85E-BEDE6D56F47A}"/>
    <dgm:cxn modelId="{0839912C-0254-4F28-8CE9-2AE5BE87AADA}" type="presOf" srcId="{EE32D541-048F-4488-9918-073E91A51D6B}" destId="{0C997F36-A862-407C-A124-02E4F05B8AD9}" srcOrd="0" destOrd="3" presId="urn:microsoft.com/office/officeart/2005/8/layout/list1"/>
    <dgm:cxn modelId="{43EB6C4C-8099-4F06-AFCD-FA35F940479B}" srcId="{D92EA851-479E-45B2-A97A-4F375E368D10}" destId="{1FA50A58-4D2F-439D-96FB-7CDCA79826FE}" srcOrd="0" destOrd="0" parTransId="{5C0CA2AF-5108-4E77-ACED-1B4B6AC72BF2}" sibTransId="{B59F5961-1548-406A-8A85-B645D416AB3B}"/>
    <dgm:cxn modelId="{95CFA551-3DA0-45FE-9D24-71EEFA06A3A1}" type="presOf" srcId="{1FA50A58-4D2F-439D-96FB-7CDCA79826FE}" destId="{0C997F36-A862-407C-A124-02E4F05B8AD9}" srcOrd="0" destOrd="0" presId="urn:microsoft.com/office/officeart/2005/8/layout/list1"/>
    <dgm:cxn modelId="{1678F856-5BE5-4A21-A8DD-3446165EB812}" srcId="{D92EA851-479E-45B2-A97A-4F375E368D10}" destId="{0E920E53-18BB-414D-A5CD-7CF573C94CB3}" srcOrd="4" destOrd="0" parTransId="{8EFAFD69-27EE-477B-A272-8347990A257D}" sibTransId="{4627127E-E277-46B6-B1F0-011CDE55395D}"/>
    <dgm:cxn modelId="{0F931E8B-2523-4D5E-89DB-3641F795E74E}" srcId="{008BCBFE-BE65-48F9-B3C3-60CC89F878BB}" destId="{8BA9E3FA-00DC-472A-A18A-273A79F51E0A}" srcOrd="1" destOrd="0" parTransId="{551A5694-B5E7-4979-B536-BF85E18AC6C2}" sibTransId="{FC0ECEE8-1EA2-4B76-86CC-32BFD638BD77}"/>
    <dgm:cxn modelId="{1E5BDC9D-9148-4E34-84A5-A8FD5BF697E4}" srcId="{D92EA851-479E-45B2-A97A-4F375E368D10}" destId="{EE32D541-048F-4488-9918-073E91A51D6B}" srcOrd="3" destOrd="0" parTransId="{B34B6971-4D4A-4521-88F6-7C6B94D8D9D3}" sibTransId="{E22804CE-C44E-410D-B117-5ADDA39C2804}"/>
    <dgm:cxn modelId="{9E9809BD-122C-4144-A37F-461355D68E7F}" type="presOf" srcId="{0E920E53-18BB-414D-A5CD-7CF573C94CB3}" destId="{0C997F36-A862-407C-A124-02E4F05B8AD9}" srcOrd="0" destOrd="4" presId="urn:microsoft.com/office/officeart/2005/8/layout/list1"/>
    <dgm:cxn modelId="{8144F9BD-4325-4D26-8544-0146AC99D765}" srcId="{008BCBFE-BE65-48F9-B3C3-60CC89F878BB}" destId="{9FAFF039-7C0A-42E5-A5F2-E1ECE2C2FBBE}" srcOrd="2" destOrd="0" parTransId="{29A00B35-B920-4261-8FBF-7A5606AB20D4}" sibTransId="{6432C0E6-E867-4DBD-86A0-A6FE11D3AC22}"/>
    <dgm:cxn modelId="{831B9DD3-B6E5-416B-B67F-1F742E67FF2F}" type="presOf" srcId="{9FAFF039-7C0A-42E5-A5F2-E1ECE2C2FBBE}" destId="{14BF0523-7C81-4311-8726-B847235D707C}" srcOrd="0" destOrd="2" presId="urn:microsoft.com/office/officeart/2005/8/layout/list1"/>
    <dgm:cxn modelId="{6A9ADDDD-1BE0-427B-8C6B-24D1D741089B}" type="presOf" srcId="{40D89160-39C1-457B-B032-B0ADB592B46E}" destId="{0C997F36-A862-407C-A124-02E4F05B8AD9}" srcOrd="0" destOrd="2" presId="urn:microsoft.com/office/officeart/2005/8/layout/list1"/>
    <dgm:cxn modelId="{D63675DE-BF22-4EA6-A72B-6AC010C62623}" type="presOf" srcId="{636CB8A5-D551-44B8-B958-DEAC5D673E16}" destId="{14BF0523-7C81-4311-8726-B847235D707C}" srcOrd="0" destOrd="0" presId="urn:microsoft.com/office/officeart/2005/8/layout/list1"/>
    <dgm:cxn modelId="{1CE8B9DF-F3B5-4FB2-A7C0-9F7CE6AF8791}" type="presOf" srcId="{D92EA851-479E-45B2-A97A-4F375E368D10}" destId="{349297C0-8121-4686-BF8D-8BA7DC42F240}" srcOrd="1" destOrd="0" presId="urn:microsoft.com/office/officeart/2005/8/layout/list1"/>
    <dgm:cxn modelId="{C1DBCCE7-6784-4391-AF6A-29769F68A0DE}" type="presOf" srcId="{B5828D9F-5336-48B9-8F36-8F89ABFC78B7}" destId="{0C997F36-A862-407C-A124-02E4F05B8AD9}" srcOrd="0" destOrd="1" presId="urn:microsoft.com/office/officeart/2005/8/layout/list1"/>
    <dgm:cxn modelId="{B51CEBEC-6250-4B56-9C84-52BD42E9BC35}" srcId="{DD26B193-8CB7-4363-B1E1-7B2D43CDF501}" destId="{D92EA851-479E-45B2-A97A-4F375E368D10}" srcOrd="0" destOrd="0" parTransId="{C77644FA-B925-479C-837B-C2611F9A9610}" sibTransId="{1B5DF61E-2534-43A1-8A0F-7C16EE9E7314}"/>
    <dgm:cxn modelId="{5AC3C6F4-04F4-4A00-8EFF-3AF1EBD70B20}" srcId="{D92EA851-479E-45B2-A97A-4F375E368D10}" destId="{B5828D9F-5336-48B9-8F36-8F89ABFC78B7}" srcOrd="1" destOrd="0" parTransId="{99833A82-4186-47DC-B035-774D796F8F42}" sibTransId="{7157AC9F-F1D9-460E-8631-521B5B79E9B0}"/>
    <dgm:cxn modelId="{E325A35F-EDE7-4245-93CD-7B59D1EBDB48}" type="presParOf" srcId="{4A050590-32B3-4D06-9066-1CE34D70EA15}" destId="{2D129A8E-79E4-4145-AF88-823E2461087A}" srcOrd="0" destOrd="0" presId="urn:microsoft.com/office/officeart/2005/8/layout/list1"/>
    <dgm:cxn modelId="{E2F1363E-EA4F-4C71-9FEE-D876363A05F1}" type="presParOf" srcId="{2D129A8E-79E4-4145-AF88-823E2461087A}" destId="{189494BB-8A56-4EF6-AA10-F55612003808}" srcOrd="0" destOrd="0" presId="urn:microsoft.com/office/officeart/2005/8/layout/list1"/>
    <dgm:cxn modelId="{07F5EEE5-7265-4450-957B-D35DCE3A82E1}" type="presParOf" srcId="{2D129A8E-79E4-4145-AF88-823E2461087A}" destId="{349297C0-8121-4686-BF8D-8BA7DC42F240}" srcOrd="1" destOrd="0" presId="urn:microsoft.com/office/officeart/2005/8/layout/list1"/>
    <dgm:cxn modelId="{0D7AFEC7-3838-4DAC-855F-257952C2CBEA}" type="presParOf" srcId="{4A050590-32B3-4D06-9066-1CE34D70EA15}" destId="{89904E55-81DD-4B92-AEB5-0F845984339C}" srcOrd="1" destOrd="0" presId="urn:microsoft.com/office/officeart/2005/8/layout/list1"/>
    <dgm:cxn modelId="{A1CA91DF-2051-4878-A35C-8459DB789DC3}" type="presParOf" srcId="{4A050590-32B3-4D06-9066-1CE34D70EA15}" destId="{0C997F36-A862-407C-A124-02E4F05B8AD9}" srcOrd="2" destOrd="0" presId="urn:microsoft.com/office/officeart/2005/8/layout/list1"/>
    <dgm:cxn modelId="{BD0520C8-FC48-4938-A2C4-03A99D6BF50E}" type="presParOf" srcId="{4A050590-32B3-4D06-9066-1CE34D70EA15}" destId="{6E0C806D-09E8-4714-8673-C2D6BD8EDB4C}" srcOrd="3" destOrd="0" presId="urn:microsoft.com/office/officeart/2005/8/layout/list1"/>
    <dgm:cxn modelId="{1F2A5AFE-9461-4CED-A2CA-6065743DA2C0}" type="presParOf" srcId="{4A050590-32B3-4D06-9066-1CE34D70EA15}" destId="{F38DCF86-7BB1-4D1E-8BF5-9F807D5305F6}" srcOrd="4" destOrd="0" presId="urn:microsoft.com/office/officeart/2005/8/layout/list1"/>
    <dgm:cxn modelId="{AF121A20-6F91-44F9-99F0-DADBE5B4921A}" type="presParOf" srcId="{F38DCF86-7BB1-4D1E-8BF5-9F807D5305F6}" destId="{483F5581-0C37-492E-8A08-07F8A5EE5B30}" srcOrd="0" destOrd="0" presId="urn:microsoft.com/office/officeart/2005/8/layout/list1"/>
    <dgm:cxn modelId="{4623394E-8A8B-4CDA-BB53-25888CCF63DD}" type="presParOf" srcId="{F38DCF86-7BB1-4D1E-8BF5-9F807D5305F6}" destId="{DAB2D08A-08C4-47A5-89C6-7D66639BCFA3}" srcOrd="1" destOrd="0" presId="urn:microsoft.com/office/officeart/2005/8/layout/list1"/>
    <dgm:cxn modelId="{7AC8CFD4-92BB-4AD7-926A-4F54E52B1404}" type="presParOf" srcId="{4A050590-32B3-4D06-9066-1CE34D70EA15}" destId="{95A6060C-4C9A-40AD-B1D0-BE9B0051BE01}" srcOrd="5" destOrd="0" presId="urn:microsoft.com/office/officeart/2005/8/layout/list1"/>
    <dgm:cxn modelId="{28580884-38C7-48F9-9893-0C67C4812664}" type="presParOf" srcId="{4A050590-32B3-4D06-9066-1CE34D70EA15}" destId="{14BF0523-7C81-4311-8726-B847235D707C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997F36-A862-407C-A124-02E4F05B8AD9}">
      <dsp:nvSpPr>
        <dsp:cNvPr id="0" name=""/>
        <dsp:cNvSpPr/>
      </dsp:nvSpPr>
      <dsp:spPr>
        <a:xfrm>
          <a:off x="0" y="314241"/>
          <a:ext cx="7134426" cy="2331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3711" tIns="416560" rIns="553711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●"/>
          </a:pPr>
          <a:r>
            <a:rPr lang="zh-TW" altLang="en-US" sz="1600" kern="1200" dirty="0"/>
            <a:t>想要了解食材真正產地、重視食安健康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●"/>
          </a:pPr>
          <a:r>
            <a:rPr lang="zh-TW" altLang="en-US" sz="1600" kern="1200" dirty="0"/>
            <a:t>健身族群、能快速了解食材成分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●"/>
          </a:pPr>
          <a:r>
            <a:rPr lang="zh-TW" altLang="en-US" sz="1600" kern="1200"/>
            <a:t>家庭主婦，快速網羅所需購買生鮮食材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●"/>
          </a:pPr>
          <a:r>
            <a:rPr lang="zh-TW" altLang="en-US" sz="1600" kern="1200" dirty="0"/>
            <a:t>烹飪愛好者，利用客製化便當創造出屬於自己的特色便當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●"/>
          </a:pPr>
          <a:r>
            <a:rPr lang="zh-TW" altLang="en-US" sz="1600" kern="1200" dirty="0"/>
            <a:t>喜好社群互動分享者，有商品聊天評論功能供用戶互相交流</a:t>
          </a:r>
        </a:p>
      </dsp:txBody>
      <dsp:txXfrm>
        <a:off x="0" y="314241"/>
        <a:ext cx="7134426" cy="2331000"/>
      </dsp:txXfrm>
    </dsp:sp>
    <dsp:sp modelId="{349297C0-8121-4686-BF8D-8BA7DC42F240}">
      <dsp:nvSpPr>
        <dsp:cNvPr id="0" name=""/>
        <dsp:cNvSpPr/>
      </dsp:nvSpPr>
      <dsp:spPr>
        <a:xfrm>
          <a:off x="356721" y="44441"/>
          <a:ext cx="4994098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8765" tIns="0" rIns="18876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2000" b="1" kern="1200" dirty="0"/>
            <a:t>消費者端</a:t>
          </a:r>
          <a:endParaRPr lang="zh-TW" altLang="en-US" sz="2000" kern="1200" dirty="0"/>
        </a:p>
      </dsp:txBody>
      <dsp:txXfrm>
        <a:off x="385542" y="73262"/>
        <a:ext cx="4936456" cy="532758"/>
      </dsp:txXfrm>
    </dsp:sp>
    <dsp:sp modelId="{14BF0523-7C81-4311-8726-B847235D707C}">
      <dsp:nvSpPr>
        <dsp:cNvPr id="0" name=""/>
        <dsp:cNvSpPr/>
      </dsp:nvSpPr>
      <dsp:spPr>
        <a:xfrm>
          <a:off x="0" y="3073842"/>
          <a:ext cx="7134426" cy="163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3711" tIns="416560" rIns="553711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●"/>
          </a:pPr>
          <a:r>
            <a:rPr lang="zh-TW" altLang="en-US" sz="1600" kern="1200" dirty="0"/>
            <a:t>擁有良好產品卻苦無行銷方法與手段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●"/>
          </a:pPr>
          <a:r>
            <a:rPr lang="zh-TW" altLang="en-US" sz="1600" kern="1200" dirty="0"/>
            <a:t>希望能對在地化地方特色產品發揚光大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1800" kern="1200" dirty="0"/>
            <a:t>自</a:t>
          </a:r>
          <a:r>
            <a:rPr lang="zh-TW" altLang="en-US" sz="1600" kern="1200" dirty="0"/>
            <a:t>有觀光特色活動供顧客遊覽、觀光</a:t>
          </a:r>
        </a:p>
      </dsp:txBody>
      <dsp:txXfrm>
        <a:off x="0" y="3073842"/>
        <a:ext cx="7134426" cy="1638000"/>
      </dsp:txXfrm>
    </dsp:sp>
    <dsp:sp modelId="{DAB2D08A-08C4-47A5-89C6-7D66639BCFA3}">
      <dsp:nvSpPr>
        <dsp:cNvPr id="0" name=""/>
        <dsp:cNvSpPr/>
      </dsp:nvSpPr>
      <dsp:spPr>
        <a:xfrm>
          <a:off x="356721" y="2778642"/>
          <a:ext cx="4994098" cy="590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8765" tIns="0" rIns="18876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sz="2000" b="1" kern="1200" dirty="0"/>
            <a:t>供應商端</a:t>
          </a:r>
          <a:endParaRPr lang="zh-TW" altLang="en-US" sz="2000" kern="1200" dirty="0"/>
        </a:p>
      </dsp:txBody>
      <dsp:txXfrm>
        <a:off x="385542" y="2807463"/>
        <a:ext cx="4936456" cy="532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eg>
</file>

<file path=ppt/media/image13.jp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svg>
</file>

<file path=ppt/media/image20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036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5726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887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36955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332434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16287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28633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328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0063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2678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2144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6498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5006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1149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6694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104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F3914-A182-44B1-8FDD-F8C72784CD61}" type="datetimeFigureOut">
              <a:rPr lang="zh-TW" altLang="en-US" smtClean="0"/>
              <a:t>2022/8/19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FDE1563-0334-4CC7-B203-77F5602E144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4423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2.svg"/><Relationship Id="rId7" Type="http://schemas.openxmlformats.org/officeDocument/2006/relationships/image" Target="../media/image1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>
            <a:extLst>
              <a:ext uri="{FF2B5EF4-FFF2-40B4-BE49-F238E27FC236}">
                <a16:creationId xmlns:a16="http://schemas.microsoft.com/office/drawing/2014/main" id="{AA56A7FC-B660-4448-BC91-23E7AD646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9399" y="4241801"/>
            <a:ext cx="9144000" cy="572920"/>
          </a:xfrm>
        </p:spPr>
        <p:txBody>
          <a:bodyPr>
            <a:normAutofit/>
          </a:bodyPr>
          <a:lstStyle/>
          <a:p>
            <a:pPr algn="ctr"/>
            <a:r>
              <a:rPr lang="zh-TW" altLang="zh-TW" sz="2000" b="1" dirty="0">
                <a:effectLst/>
                <a:latin typeface="+mn-ea"/>
                <a:cs typeface="微軟正黑體" panose="020B0604030504040204" pitchFamily="34" charset="-120"/>
              </a:rPr>
              <a:t>資展國際</a:t>
            </a:r>
            <a:r>
              <a:rPr lang="en-US" altLang="zh-TW" sz="2000" b="1" dirty="0">
                <a:effectLst/>
                <a:latin typeface="+mn-ea"/>
                <a:cs typeface="微軟正黑體" panose="020B0604030504040204" pitchFamily="34" charset="-120"/>
              </a:rPr>
              <a:t>MFEE26</a:t>
            </a:r>
            <a:r>
              <a:rPr lang="zh-TW" altLang="zh-TW" sz="2000" b="1" dirty="0">
                <a:effectLst/>
                <a:latin typeface="+mn-ea"/>
                <a:cs typeface="微軟正黑體" panose="020B0604030504040204" pitchFamily="34" charset="-120"/>
              </a:rPr>
              <a:t>前端網站</a:t>
            </a:r>
            <a:r>
              <a:rPr lang="zh-TW" altLang="en-US" sz="2000" b="1" dirty="0">
                <a:latin typeface="+mn-ea"/>
                <a:cs typeface="微軟正黑體" panose="020B0604030504040204" pitchFamily="34" charset="-120"/>
              </a:rPr>
              <a:t>成果報告</a:t>
            </a:r>
            <a:endParaRPr lang="zh-TW" altLang="zh-TW" sz="2000" dirty="0">
              <a:effectLst/>
              <a:latin typeface="+mn-ea"/>
            </a:endParaRPr>
          </a:p>
          <a:p>
            <a:endParaRPr lang="zh-TW" altLang="en-US" dirty="0">
              <a:latin typeface="+mn-ea"/>
            </a:endParaRPr>
          </a:p>
        </p:txBody>
      </p:sp>
      <p:pic>
        <p:nvPicPr>
          <p:cNvPr id="4" name="圖形 102">
            <a:extLst>
              <a:ext uri="{FF2B5EF4-FFF2-40B4-BE49-F238E27FC236}">
                <a16:creationId xmlns:a16="http://schemas.microsoft.com/office/drawing/2014/main" id="{AC2986CB-F132-477D-9C34-A7996B39351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857459" y="1873280"/>
            <a:ext cx="7210341" cy="1682721"/>
          </a:xfrm>
          <a:prstGeom prst="rect">
            <a:avLst/>
          </a:prstGeom>
        </p:spPr>
      </p:pic>
      <p:sp>
        <p:nvSpPr>
          <p:cNvPr id="5" name="副標題 2">
            <a:extLst>
              <a:ext uri="{FF2B5EF4-FFF2-40B4-BE49-F238E27FC236}">
                <a16:creationId xmlns:a16="http://schemas.microsoft.com/office/drawing/2014/main" id="{D3D3946D-976F-4E26-8B76-501273F3993A}"/>
              </a:ext>
            </a:extLst>
          </p:cNvPr>
          <p:cNvSpPr txBox="1">
            <a:spLocks/>
          </p:cNvSpPr>
          <p:nvPr/>
        </p:nvSpPr>
        <p:spPr>
          <a:xfrm>
            <a:off x="1549399" y="5032014"/>
            <a:ext cx="9144000" cy="13670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TW" altLang="zh-TW" sz="1400" dirty="0">
                <a:effectLst/>
                <a:latin typeface="+mn-ea"/>
                <a:cs typeface="微軟正黑體" panose="020B0604030504040204" pitchFamily="34" charset="-120"/>
              </a:rPr>
              <a:t>陳柏安</a:t>
            </a:r>
            <a:r>
              <a:rPr lang="en-US" altLang="zh-TW" sz="1400" dirty="0">
                <a:effectLst/>
                <a:latin typeface="+mn-ea"/>
                <a:cs typeface="微軟正黑體" panose="020B0604030504040204" pitchFamily="34" charset="-120"/>
              </a:rPr>
              <a:t>  </a:t>
            </a:r>
            <a:r>
              <a:rPr lang="zh-TW" altLang="zh-TW" sz="1400" dirty="0">
                <a:effectLst/>
                <a:latin typeface="+mn-ea"/>
                <a:cs typeface="微軟正黑體" panose="020B0604030504040204" pitchFamily="34" charset="-120"/>
              </a:rPr>
              <a:t>陳宗佑</a:t>
            </a:r>
            <a:r>
              <a:rPr lang="en-US" altLang="zh-TW" sz="1400" dirty="0">
                <a:effectLst/>
                <a:latin typeface="+mn-ea"/>
                <a:cs typeface="微軟正黑體" panose="020B0604030504040204" pitchFamily="34" charset="-120"/>
              </a:rPr>
              <a:t>  </a:t>
            </a:r>
            <a:r>
              <a:rPr lang="zh-TW" altLang="zh-TW" sz="1400" dirty="0">
                <a:effectLst/>
                <a:latin typeface="+mn-ea"/>
                <a:cs typeface="微軟正黑體" panose="020B0604030504040204" pitchFamily="34" charset="-120"/>
              </a:rPr>
              <a:t>王博平</a:t>
            </a:r>
            <a:r>
              <a:rPr lang="en-US" altLang="zh-TW" sz="1400" dirty="0">
                <a:effectLst/>
                <a:latin typeface="+mn-ea"/>
                <a:cs typeface="微軟正黑體" panose="020B0604030504040204" pitchFamily="34" charset="-120"/>
              </a:rPr>
              <a:t>  </a:t>
            </a:r>
            <a:r>
              <a:rPr lang="zh-TW" altLang="zh-TW" sz="1400" dirty="0">
                <a:effectLst/>
                <a:latin typeface="+mn-ea"/>
                <a:cs typeface="微軟正黑體" panose="020B0604030504040204" pitchFamily="34" charset="-120"/>
              </a:rPr>
              <a:t>胡盟鑫</a:t>
            </a:r>
            <a:endParaRPr lang="zh-TW" altLang="zh-TW" sz="1400" dirty="0">
              <a:effectLst/>
              <a:latin typeface="+mn-ea"/>
            </a:endParaRPr>
          </a:p>
          <a:p>
            <a:r>
              <a:rPr lang="zh-TW" altLang="zh-TW" sz="1400" dirty="0">
                <a:effectLst/>
                <a:latin typeface="+mn-ea"/>
                <a:cs typeface="微軟正黑體" panose="020B0604030504040204" pitchFamily="34" charset="-120"/>
              </a:rPr>
              <a:t>謝宸睿</a:t>
            </a:r>
            <a:r>
              <a:rPr lang="en-US" altLang="zh-TW" sz="1400" dirty="0">
                <a:effectLst/>
                <a:latin typeface="+mn-ea"/>
                <a:cs typeface="微軟正黑體" panose="020B0604030504040204" pitchFamily="34" charset="-120"/>
              </a:rPr>
              <a:t>  </a:t>
            </a:r>
            <a:r>
              <a:rPr lang="zh-TW" altLang="zh-TW" sz="1400" dirty="0">
                <a:effectLst/>
                <a:latin typeface="+mn-ea"/>
                <a:cs typeface="微軟正黑體" panose="020B0604030504040204" pitchFamily="34" charset="-120"/>
              </a:rPr>
              <a:t>陳柏翰</a:t>
            </a:r>
            <a:r>
              <a:rPr lang="en-US" altLang="zh-TW" sz="1400" dirty="0">
                <a:effectLst/>
                <a:latin typeface="+mn-ea"/>
                <a:cs typeface="微軟正黑體" panose="020B0604030504040204" pitchFamily="34" charset="-120"/>
              </a:rPr>
              <a:t>  </a:t>
            </a:r>
            <a:r>
              <a:rPr lang="zh-TW" altLang="zh-TW" sz="1400" dirty="0">
                <a:effectLst/>
                <a:latin typeface="+mn-ea"/>
                <a:cs typeface="微軟正黑體" panose="020B0604030504040204" pitchFamily="34" charset="-120"/>
              </a:rPr>
              <a:t>李昱蓉</a:t>
            </a:r>
            <a:r>
              <a:rPr lang="en-US" altLang="zh-TW" sz="1400" dirty="0">
                <a:effectLst/>
                <a:latin typeface="+mn-ea"/>
                <a:cs typeface="微軟正黑體" panose="020B0604030504040204" pitchFamily="34" charset="-120"/>
              </a:rPr>
              <a:t>  </a:t>
            </a:r>
            <a:r>
              <a:rPr lang="zh-TW" altLang="zh-TW" sz="1400" dirty="0">
                <a:effectLst/>
                <a:latin typeface="+mn-ea"/>
                <a:cs typeface="微軟正黑體" panose="020B0604030504040204" pitchFamily="34" charset="-120"/>
              </a:rPr>
              <a:t>邱慧敏</a:t>
            </a:r>
            <a:br>
              <a:rPr lang="en-US" altLang="zh-TW" sz="700" dirty="0">
                <a:effectLst/>
                <a:latin typeface="+mn-ea"/>
                <a:cs typeface="微軟正黑體" panose="020B0604030504040204" pitchFamily="34" charset="-120"/>
              </a:rPr>
            </a:br>
            <a:endParaRPr lang="zh-TW" altLang="en-US" sz="105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13325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E71E41-7913-423E-BB44-F1BF99D14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tx1"/>
                </a:solidFill>
              </a:rPr>
              <a:t>網站宗旨</a:t>
            </a: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34093C5E-E61D-4F1C-B5C0-230BD8CD8023}"/>
              </a:ext>
            </a:extLst>
          </p:cNvPr>
          <p:cNvGrpSpPr/>
          <p:nvPr/>
        </p:nvGrpSpPr>
        <p:grpSpPr>
          <a:xfrm>
            <a:off x="3452250" y="3253076"/>
            <a:ext cx="2311400" cy="2311400"/>
            <a:chOff x="2734733" y="1524000"/>
            <a:chExt cx="2311400" cy="2311400"/>
          </a:xfrm>
        </p:grpSpPr>
        <p:sp>
          <p:nvSpPr>
            <p:cNvPr id="4" name="橢圓 3">
              <a:extLst>
                <a:ext uri="{FF2B5EF4-FFF2-40B4-BE49-F238E27FC236}">
                  <a16:creationId xmlns:a16="http://schemas.microsoft.com/office/drawing/2014/main" id="{587FFE96-F04C-44A6-A9D8-2870F0084994}"/>
                </a:ext>
              </a:extLst>
            </p:cNvPr>
            <p:cNvSpPr/>
            <p:nvPr/>
          </p:nvSpPr>
          <p:spPr>
            <a:xfrm>
              <a:off x="2734733" y="1524000"/>
              <a:ext cx="2311400" cy="2311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文字方塊 8">
              <a:extLst>
                <a:ext uri="{FF2B5EF4-FFF2-40B4-BE49-F238E27FC236}">
                  <a16:creationId xmlns:a16="http://schemas.microsoft.com/office/drawing/2014/main" id="{30BA5D50-17B3-4772-8EB6-DE1E124D50DF}"/>
                </a:ext>
              </a:extLst>
            </p:cNvPr>
            <p:cNvSpPr txBox="1"/>
            <p:nvPr/>
          </p:nvSpPr>
          <p:spPr>
            <a:xfrm>
              <a:off x="3136899" y="2356534"/>
              <a:ext cx="15070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3600" dirty="0"/>
                <a:t>健康</a:t>
              </a:r>
            </a:p>
          </p:txBody>
        </p:sp>
      </p:grp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6CB45403-CB07-4686-B0F5-2E5370C4433D}"/>
              </a:ext>
            </a:extLst>
          </p:cNvPr>
          <p:cNvGrpSpPr/>
          <p:nvPr/>
        </p:nvGrpSpPr>
        <p:grpSpPr>
          <a:xfrm>
            <a:off x="5556220" y="3259927"/>
            <a:ext cx="2311400" cy="2311400"/>
            <a:chOff x="5621866" y="1181768"/>
            <a:chExt cx="2311400" cy="2311400"/>
          </a:xfrm>
        </p:grpSpPr>
        <p:sp>
          <p:nvSpPr>
            <p:cNvPr id="7" name="橢圓 6">
              <a:extLst>
                <a:ext uri="{FF2B5EF4-FFF2-40B4-BE49-F238E27FC236}">
                  <a16:creationId xmlns:a16="http://schemas.microsoft.com/office/drawing/2014/main" id="{7D110AC3-5962-469A-A6BE-5EFD3216C16B}"/>
                </a:ext>
              </a:extLst>
            </p:cNvPr>
            <p:cNvSpPr/>
            <p:nvPr/>
          </p:nvSpPr>
          <p:spPr>
            <a:xfrm>
              <a:off x="5621866" y="1181768"/>
              <a:ext cx="2311400" cy="2311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文字方塊 9">
              <a:extLst>
                <a:ext uri="{FF2B5EF4-FFF2-40B4-BE49-F238E27FC236}">
                  <a16:creationId xmlns:a16="http://schemas.microsoft.com/office/drawing/2014/main" id="{E36DC512-1EAE-462B-8A12-F6DC3090B8D5}"/>
                </a:ext>
              </a:extLst>
            </p:cNvPr>
            <p:cNvSpPr txBox="1"/>
            <p:nvPr/>
          </p:nvSpPr>
          <p:spPr>
            <a:xfrm>
              <a:off x="6024032" y="1950134"/>
              <a:ext cx="15070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3600" dirty="0"/>
                <a:t>安心</a:t>
              </a:r>
            </a:p>
          </p:txBody>
        </p:sp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C80B9CF2-47C0-4B1C-8918-9B9427BB269C}"/>
              </a:ext>
            </a:extLst>
          </p:cNvPr>
          <p:cNvGrpSpPr/>
          <p:nvPr/>
        </p:nvGrpSpPr>
        <p:grpSpPr>
          <a:xfrm>
            <a:off x="4504235" y="1386540"/>
            <a:ext cx="2311400" cy="2311400"/>
            <a:chOff x="4466166" y="3771901"/>
            <a:chExt cx="2311400" cy="2311400"/>
          </a:xfrm>
        </p:grpSpPr>
        <p:sp>
          <p:nvSpPr>
            <p:cNvPr id="11" name="文字方塊 10">
              <a:extLst>
                <a:ext uri="{FF2B5EF4-FFF2-40B4-BE49-F238E27FC236}">
                  <a16:creationId xmlns:a16="http://schemas.microsoft.com/office/drawing/2014/main" id="{5EEC0551-6FE5-43CA-A477-1CE16A9BD137}"/>
                </a:ext>
              </a:extLst>
            </p:cNvPr>
            <p:cNvSpPr txBox="1"/>
            <p:nvPr/>
          </p:nvSpPr>
          <p:spPr>
            <a:xfrm>
              <a:off x="4755814" y="4604435"/>
              <a:ext cx="173210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3600" dirty="0"/>
                <a:t>在地化</a:t>
              </a:r>
            </a:p>
          </p:txBody>
        </p:sp>
        <p:sp>
          <p:nvSpPr>
            <p:cNvPr id="12" name="橢圓 11">
              <a:extLst>
                <a:ext uri="{FF2B5EF4-FFF2-40B4-BE49-F238E27FC236}">
                  <a16:creationId xmlns:a16="http://schemas.microsoft.com/office/drawing/2014/main" id="{E48DC5DF-FC3F-4E4D-909D-2A8CAEB2E961}"/>
                </a:ext>
              </a:extLst>
            </p:cNvPr>
            <p:cNvSpPr/>
            <p:nvPr/>
          </p:nvSpPr>
          <p:spPr>
            <a:xfrm>
              <a:off x="4466166" y="3771901"/>
              <a:ext cx="2311400" cy="2311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21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E71E41-7913-423E-BB44-F1BF99D14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tx1"/>
                </a:solidFill>
              </a:rPr>
              <a:t>網站主題</a:t>
            </a:r>
          </a:p>
        </p:txBody>
      </p:sp>
      <p:sp>
        <p:nvSpPr>
          <p:cNvPr id="16" name="副標題 2">
            <a:extLst>
              <a:ext uri="{FF2B5EF4-FFF2-40B4-BE49-F238E27FC236}">
                <a16:creationId xmlns:a16="http://schemas.microsoft.com/office/drawing/2014/main" id="{D9B6F925-4B79-422C-A203-503697A5F62D}"/>
              </a:ext>
            </a:extLst>
          </p:cNvPr>
          <p:cNvSpPr txBox="1">
            <a:spLocks/>
          </p:cNvSpPr>
          <p:nvPr/>
        </p:nvSpPr>
        <p:spPr>
          <a:xfrm>
            <a:off x="1375830" y="1687682"/>
            <a:ext cx="7603069" cy="28843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TW" altLang="en-US" sz="18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微軟正黑體" panose="020B0604030504040204" pitchFamily="34" charset="-120"/>
              </a:rPr>
              <a:t>        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微軟正黑體" panose="020B0604030504040204" pitchFamily="34" charset="-120"/>
              </a:rPr>
              <a:t>有機の小鱻肉本著健康、安心、在地化的根本，與小農合作推出一系列有機食品，並提供客製化便當料理讓顧客真正決定自己想要吃的東西。</a:t>
            </a:r>
            <a:endParaRPr lang="zh-TW" altLang="zh-TW" sz="1800" dirty="0">
              <a:effectLst/>
              <a:latin typeface="Calibri" panose="020F0502020204030204" pitchFamily="34" charset="0"/>
              <a:ea typeface="新細明體" panose="02020500000000000000" pitchFamily="18" charset="-120"/>
            </a:endParaRPr>
          </a:p>
          <a:p>
            <a:pPr algn="l">
              <a:lnSpc>
                <a:spcPct val="150000"/>
              </a:lnSpc>
            </a:pPr>
            <a:r>
              <a:rPr lang="zh-TW" altLang="en-US" sz="18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微軟正黑體" panose="020B0604030504040204" pitchFamily="34" charset="-120"/>
              </a:rPr>
              <a:t>       </a:t>
            </a:r>
            <a:r>
              <a:rPr lang="zh-TW" altLang="zh-TW" sz="1800" dirty="0">
                <a:effectLst/>
                <a:latin typeface="Calibri" panose="020F0502020204030204" pitchFamily="34" charset="0"/>
                <a:ea typeface="微軟正黑體" panose="020B0604030504040204" pitchFamily="34" charset="-120"/>
                <a:cs typeface="微軟正黑體" panose="020B0604030504040204" pitchFamily="34" charset="-120"/>
              </a:rPr>
              <a:t>透過平台拉近台灣在地小農跟民眾間的距離，不僅讓消費者能吃到真正自然無汙染的食材，同時協助商家開發並推廣自家品牌。提供雙方互利互惠的平台環境，也為台灣的無毒食安貢獻一份心力。</a:t>
            </a:r>
            <a:endParaRPr lang="zh-TW" altLang="zh-TW" sz="1800" dirty="0">
              <a:effectLst/>
              <a:latin typeface="Calibri" panose="020F0502020204030204" pitchFamily="34" charset="0"/>
              <a:ea typeface="新細明體" panose="02020500000000000000" pitchFamily="18" charset="-120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4966AD71-8730-4567-AF86-CBA75E28D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1" y="4194175"/>
            <a:ext cx="3518797" cy="2340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702E8408-7376-4761-810A-E507CBE24A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971" y="4194175"/>
            <a:ext cx="3505617" cy="2340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38490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E71E41-7913-423E-BB44-F1BF99D14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tx1"/>
                </a:solidFill>
              </a:rPr>
              <a:t>客群分析</a:t>
            </a:r>
          </a:p>
        </p:txBody>
      </p:sp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DAB6FC21-9175-4075-98F7-CF94D46B02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6896864"/>
              </p:ext>
            </p:extLst>
          </p:nvPr>
        </p:nvGraphicFramePr>
        <p:xfrm>
          <a:off x="2139576" y="1718226"/>
          <a:ext cx="7134426" cy="47562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3020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E71E41-7913-423E-BB44-F1BF99D14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tx1"/>
                </a:solidFill>
              </a:rPr>
              <a:t>網站架構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C40D920-90DE-4CB3-94B5-A3D66D8C45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467" y="1343074"/>
            <a:ext cx="11218333" cy="468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166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E71E41-7913-423E-BB44-F1BF99D14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29369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tx1"/>
                </a:solidFill>
              </a:rPr>
              <a:t>團隊成員分工介紹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E00FA2E-C08A-4E21-B48A-2052E91A98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49" t="351" r="10585" b="-351"/>
          <a:stretch/>
        </p:blipFill>
        <p:spPr>
          <a:xfrm>
            <a:off x="5450916" y="1763964"/>
            <a:ext cx="1795379" cy="1795379"/>
          </a:xfrm>
          <a:prstGeom prst="ellipse">
            <a:avLst/>
          </a:prstGeom>
        </p:spPr>
      </p:pic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18015102-A10F-4C05-A69D-A4D5548CB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4149" y="1638969"/>
            <a:ext cx="1997526" cy="2342481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zh-TW" altLang="en-US" sz="2400" b="1" dirty="0"/>
              <a:t>陳宗佑</a:t>
            </a:r>
            <a:r>
              <a:rPr lang="en-US" altLang="zh-TW" sz="2400" b="1" dirty="0"/>
              <a:t>(</a:t>
            </a:r>
            <a:r>
              <a:rPr lang="zh-TW" altLang="en-US" sz="2400" b="1" dirty="0"/>
              <a:t>組長</a:t>
            </a:r>
            <a:r>
              <a:rPr lang="en-US" altLang="zh-TW" sz="2400" b="1" dirty="0"/>
              <a:t>)</a:t>
            </a:r>
            <a:endParaRPr lang="en-US" altLang="zh-TW" sz="2000" dirty="0"/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1600" b="1" dirty="0"/>
              <a:t>購物車頁面</a:t>
            </a:r>
            <a:endParaRPr lang="en-US" altLang="zh-TW" sz="1600" b="1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購物車</a:t>
            </a:r>
            <a:r>
              <a:rPr lang="en-US" altLang="zh-TW" sz="1600" dirty="0"/>
              <a:t>CRUD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第三方</a:t>
            </a:r>
            <a:r>
              <a:rPr lang="en-US" altLang="zh-TW" sz="1600" dirty="0"/>
              <a:t>API</a:t>
            </a:r>
            <a:r>
              <a:rPr lang="zh-TW" altLang="en-US" sz="1600" dirty="0"/>
              <a:t>串聯</a:t>
            </a:r>
            <a:endParaRPr lang="en-US" altLang="zh-TW" sz="14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環境架置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頁面整合</a:t>
            </a:r>
            <a:endParaRPr lang="en-US" altLang="zh-TW" sz="1600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C1B77FB-39DE-42B3-9403-24FE76CDE9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" r="-25" b="24992"/>
          <a:stretch/>
        </p:blipFill>
        <p:spPr>
          <a:xfrm>
            <a:off x="1002741" y="1763964"/>
            <a:ext cx="1795379" cy="1795379"/>
          </a:xfrm>
          <a:prstGeom prst="ellipse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9D0FF187-F4A1-4752-B5E6-2DF1C7008877}"/>
              </a:ext>
            </a:extLst>
          </p:cNvPr>
          <p:cNvSpPr txBox="1">
            <a:spLocks/>
          </p:cNvSpPr>
          <p:nvPr/>
        </p:nvSpPr>
        <p:spPr>
          <a:xfrm>
            <a:off x="3126924" y="1638969"/>
            <a:ext cx="2207076" cy="2342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2400" b="1" dirty="0"/>
              <a:t>陳柏安</a:t>
            </a:r>
            <a:endParaRPr lang="en-US" altLang="zh-TW" sz="2000" dirty="0"/>
          </a:p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1600" b="1" dirty="0"/>
              <a:t>會員中心頁面</a:t>
            </a:r>
            <a:endParaRPr lang="en-US" altLang="zh-TW" sz="1600" b="1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會員註冊系統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會員收藏查詢變更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歷史訂單記錄</a:t>
            </a:r>
            <a:endParaRPr lang="zh-TW" altLang="en-US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63E7940-2231-41AD-8031-C72555A6B5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48" t="15303" b="43175"/>
          <a:stretch/>
        </p:blipFill>
        <p:spPr>
          <a:xfrm rot="20119698">
            <a:off x="1002741" y="4453021"/>
            <a:ext cx="1795379" cy="1795379"/>
          </a:xfrm>
          <a:prstGeom prst="ellipse">
            <a:avLst/>
          </a:prstGeom>
        </p:spPr>
      </p:pic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B24235DB-81BE-4E24-B26A-923D49649FA9}"/>
              </a:ext>
            </a:extLst>
          </p:cNvPr>
          <p:cNvSpPr txBox="1">
            <a:spLocks/>
          </p:cNvSpPr>
          <p:nvPr/>
        </p:nvSpPr>
        <p:spPr>
          <a:xfrm>
            <a:off x="3126923" y="4328026"/>
            <a:ext cx="2207075" cy="2342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2400" b="1" dirty="0"/>
              <a:t>王博平</a:t>
            </a:r>
            <a:endParaRPr lang="en-US" altLang="zh-TW" sz="2000" dirty="0"/>
          </a:p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1700" b="1" dirty="0"/>
              <a:t>廠商頁面與活動頁面</a:t>
            </a:r>
            <a:endParaRPr lang="en-US" altLang="zh-TW" sz="1700" b="1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廠商註冊系統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活動上架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地圖串聯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endParaRPr lang="en-US" altLang="zh-TW" sz="1600" dirty="0"/>
          </a:p>
          <a:p>
            <a:pPr marL="0" indent="0">
              <a:buFont typeface="Wingdings 3" charset="2"/>
              <a:buNone/>
            </a:pP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AD5B2842-B452-4FCD-BEFC-1D93F3A3A64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1" t="51481" r="29935" b="27241"/>
          <a:stretch/>
        </p:blipFill>
        <p:spPr>
          <a:xfrm>
            <a:off x="5450916" y="4576179"/>
            <a:ext cx="1795379" cy="1795379"/>
          </a:xfrm>
          <a:prstGeom prst="ellipse">
            <a:avLst/>
          </a:prstGeom>
        </p:spPr>
      </p:pic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993EF3FB-EF9E-4509-8E65-A65BD6BD95BB}"/>
              </a:ext>
            </a:extLst>
          </p:cNvPr>
          <p:cNvSpPr txBox="1">
            <a:spLocks/>
          </p:cNvSpPr>
          <p:nvPr/>
        </p:nvSpPr>
        <p:spPr>
          <a:xfrm>
            <a:off x="7594149" y="4451184"/>
            <a:ext cx="2207074" cy="2342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2400" b="1" dirty="0"/>
              <a:t>胡盟鑫</a:t>
            </a:r>
            <a:endParaRPr lang="en-US" altLang="zh-TW" sz="2400" b="1" dirty="0"/>
          </a:p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1600" b="1" dirty="0"/>
              <a:t>客製化餐點與聊天室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客製化餐點製作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真人客服聊天室</a:t>
            </a:r>
            <a:endParaRPr lang="en-US" altLang="zh-TW" sz="1600" dirty="0"/>
          </a:p>
        </p:txBody>
      </p:sp>
    </p:spTree>
    <p:extLst>
      <p:ext uri="{BB962C8B-B14F-4D97-AF65-F5344CB8AC3E}">
        <p14:creationId xmlns:p14="http://schemas.microsoft.com/office/powerpoint/2010/main" val="181017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E71E41-7913-423E-BB44-F1BF99D14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029369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tx1"/>
                </a:solidFill>
              </a:rPr>
              <a:t>團隊成員分工介紹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E00FA2E-C08A-4E21-B48A-2052E91A98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" t="1953" r="1110" b="24418"/>
          <a:stretch/>
        </p:blipFill>
        <p:spPr>
          <a:xfrm>
            <a:off x="5450916" y="1763964"/>
            <a:ext cx="1795379" cy="1795379"/>
          </a:xfrm>
          <a:prstGeom prst="ellipse">
            <a:avLst/>
          </a:prstGeom>
        </p:spPr>
      </p:pic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18015102-A10F-4C05-A69D-A4D5548CB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4149" y="1638969"/>
            <a:ext cx="1997526" cy="2342481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zh-TW" altLang="en-US" sz="2400" b="1" dirty="0"/>
              <a:t>陳柏翰</a:t>
            </a:r>
            <a:endParaRPr lang="en-US" altLang="zh-TW" sz="2000" dirty="0"/>
          </a:p>
          <a:p>
            <a:pPr marL="0" indent="0">
              <a:lnSpc>
                <a:spcPct val="110000"/>
              </a:lnSpc>
              <a:buNone/>
            </a:pPr>
            <a:r>
              <a:rPr lang="zh-TW" altLang="en-US" sz="1600" b="1" dirty="0"/>
              <a:t>每日登入遊戲頁面</a:t>
            </a:r>
            <a:endParaRPr lang="en-US" altLang="zh-TW" sz="1600" b="1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每日登入遊戲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點數兌換折價券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搶點遊戲</a:t>
            </a:r>
            <a:endParaRPr lang="en-US" altLang="zh-TW" sz="1600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C1B77FB-39DE-42B3-9403-24FE76CDE93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" t="4291" r="-1073" b="28416"/>
          <a:stretch/>
        </p:blipFill>
        <p:spPr>
          <a:xfrm>
            <a:off x="1002741" y="1763964"/>
            <a:ext cx="1795379" cy="1795379"/>
          </a:xfrm>
          <a:prstGeom prst="ellipse">
            <a:avLst/>
          </a:prstGeom>
        </p:spPr>
      </p:pic>
      <p:sp>
        <p:nvSpPr>
          <p:cNvPr id="9" name="內容版面配置區 2">
            <a:extLst>
              <a:ext uri="{FF2B5EF4-FFF2-40B4-BE49-F238E27FC236}">
                <a16:creationId xmlns:a16="http://schemas.microsoft.com/office/drawing/2014/main" id="{9D0FF187-F4A1-4752-B5E6-2DF1C7008877}"/>
              </a:ext>
            </a:extLst>
          </p:cNvPr>
          <p:cNvSpPr txBox="1">
            <a:spLocks/>
          </p:cNvSpPr>
          <p:nvPr/>
        </p:nvSpPr>
        <p:spPr>
          <a:xfrm>
            <a:off x="3126924" y="1638969"/>
            <a:ext cx="2207076" cy="2342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2400" b="1" dirty="0"/>
              <a:t>謝宸睿</a:t>
            </a:r>
            <a:endParaRPr lang="en-US" altLang="zh-TW" sz="2400" b="1" dirty="0"/>
          </a:p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1600" b="1" dirty="0"/>
              <a:t>食譜頁面</a:t>
            </a:r>
            <a:endParaRPr lang="en-US" altLang="zh-TW" sz="1600" b="1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食譜呈現頁面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食譜條件搜尋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新增修改食譜</a:t>
            </a:r>
            <a:endParaRPr lang="en-US" altLang="zh-TW" sz="1600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63E7940-2231-41AD-8031-C72555A6B5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57" t="1" r="24192" b="4960"/>
          <a:stretch/>
        </p:blipFill>
        <p:spPr>
          <a:xfrm rot="5400000">
            <a:off x="1002741" y="4453021"/>
            <a:ext cx="1795379" cy="1795379"/>
          </a:xfrm>
          <a:prstGeom prst="ellipse">
            <a:avLst/>
          </a:prstGeom>
        </p:spPr>
      </p:pic>
      <p:sp>
        <p:nvSpPr>
          <p:cNvPr id="11" name="內容版面配置區 2">
            <a:extLst>
              <a:ext uri="{FF2B5EF4-FFF2-40B4-BE49-F238E27FC236}">
                <a16:creationId xmlns:a16="http://schemas.microsoft.com/office/drawing/2014/main" id="{B24235DB-81BE-4E24-B26A-923D49649FA9}"/>
              </a:ext>
            </a:extLst>
          </p:cNvPr>
          <p:cNvSpPr txBox="1">
            <a:spLocks/>
          </p:cNvSpPr>
          <p:nvPr/>
        </p:nvSpPr>
        <p:spPr>
          <a:xfrm>
            <a:off x="3126923" y="4328026"/>
            <a:ext cx="2454727" cy="2342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2400" b="1" dirty="0"/>
              <a:t>李昱蓉</a:t>
            </a:r>
            <a:endParaRPr lang="en-US" altLang="zh-TW" sz="2400" b="1" dirty="0"/>
          </a:p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1600" b="1" dirty="0"/>
              <a:t>商品頁面</a:t>
            </a:r>
            <a:endParaRPr lang="en-US" altLang="zh-TW" sz="1600" b="1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廠商端商品上架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商品列表與詳細資料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商品篩選、對比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endParaRPr lang="en-US" altLang="zh-TW" sz="1600" dirty="0"/>
          </a:p>
          <a:p>
            <a:pPr marL="0" indent="0">
              <a:buFont typeface="Wingdings 3" charset="2"/>
              <a:buNone/>
            </a:pPr>
            <a:endParaRPr lang="zh-TW" altLang="en-US" dirty="0"/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AD5B2842-B452-4FCD-BEFC-1D93F3A3A6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50916" y="4576179"/>
            <a:ext cx="1795379" cy="1795379"/>
          </a:xfrm>
          <a:prstGeom prst="ellipse">
            <a:avLst/>
          </a:prstGeom>
        </p:spPr>
      </p:pic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993EF3FB-EF9E-4509-8E65-A65BD6BD95BB}"/>
              </a:ext>
            </a:extLst>
          </p:cNvPr>
          <p:cNvSpPr txBox="1">
            <a:spLocks/>
          </p:cNvSpPr>
          <p:nvPr/>
        </p:nvSpPr>
        <p:spPr>
          <a:xfrm>
            <a:off x="7594149" y="4451184"/>
            <a:ext cx="2207074" cy="2342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2400" b="1" dirty="0"/>
              <a:t>邱慧敏</a:t>
            </a:r>
            <a:endParaRPr lang="en-US" altLang="zh-TW" sz="2400" b="1" dirty="0"/>
          </a:p>
          <a:p>
            <a:pPr marL="0" indent="0">
              <a:lnSpc>
                <a:spcPct val="110000"/>
              </a:lnSpc>
              <a:buFont typeface="Wingdings 3" charset="2"/>
              <a:buNone/>
            </a:pPr>
            <a:r>
              <a:rPr lang="zh-TW" altLang="en-US" sz="1600" b="1" dirty="0"/>
              <a:t>首頁與顧客評論頁面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網站主視覺設計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留言按讚功能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600" dirty="0"/>
              <a:t>商品星等評分</a:t>
            </a: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endParaRPr lang="en-US" altLang="zh-TW" sz="1600" dirty="0"/>
          </a:p>
          <a:p>
            <a:pPr>
              <a:buFont typeface="Wingdings" panose="05000000000000000000" pitchFamily="2" charset="2"/>
              <a:buChar char="l"/>
            </a:pPr>
            <a:endParaRPr lang="en-US" altLang="zh-TW" sz="1600" dirty="0"/>
          </a:p>
        </p:txBody>
      </p:sp>
    </p:spTree>
    <p:extLst>
      <p:ext uri="{BB962C8B-B14F-4D97-AF65-F5344CB8AC3E}">
        <p14:creationId xmlns:p14="http://schemas.microsoft.com/office/powerpoint/2010/main" val="3184838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E71E41-7913-423E-BB44-F1BF99D14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34" y="446505"/>
            <a:ext cx="8596668" cy="1320800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solidFill>
                  <a:schemeClr val="tx1"/>
                </a:solidFill>
              </a:rPr>
              <a:t>網站架設主要工具</a:t>
            </a:r>
          </a:p>
        </p:txBody>
      </p:sp>
      <p:pic>
        <p:nvPicPr>
          <p:cNvPr id="4" name="圖形 102">
            <a:extLst>
              <a:ext uri="{FF2B5EF4-FFF2-40B4-BE49-F238E27FC236}">
                <a16:creationId xmlns:a16="http://schemas.microsoft.com/office/drawing/2014/main" id="{06D53B63-5CF4-4D64-9651-AFC5F34718A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74545" y="1474562"/>
            <a:ext cx="5311357" cy="1239543"/>
          </a:xfrm>
          <a:prstGeom prst="rect">
            <a:avLst/>
          </a:prstGeom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id="{8CC70726-FE86-4BD6-B860-FDDF8540EDCA}"/>
              </a:ext>
            </a:extLst>
          </p:cNvPr>
          <p:cNvSpPr/>
          <p:nvPr/>
        </p:nvSpPr>
        <p:spPr>
          <a:xfrm>
            <a:off x="908383" y="3113506"/>
            <a:ext cx="3043989" cy="304398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221E02A-022B-4C19-884E-664D30BFDC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6188" y="3696190"/>
            <a:ext cx="1788381" cy="963603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B855F9D-2B77-47C3-824D-DFC586FD57AD}"/>
              </a:ext>
            </a:extLst>
          </p:cNvPr>
          <p:cNvSpPr txBox="1"/>
          <p:nvPr/>
        </p:nvSpPr>
        <p:spPr>
          <a:xfrm>
            <a:off x="2024313" y="3297511"/>
            <a:ext cx="812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/>
              <a:t>前端</a:t>
            </a:r>
          </a:p>
        </p:txBody>
      </p:sp>
      <p:pic>
        <p:nvPicPr>
          <p:cNvPr id="1026" name="Picture 2" descr="React - 维基百科，自由的百科全书">
            <a:extLst>
              <a:ext uri="{FF2B5EF4-FFF2-40B4-BE49-F238E27FC236}">
                <a16:creationId xmlns:a16="http://schemas.microsoft.com/office/drawing/2014/main" id="{FAD69F3C-3C48-4564-B25E-CFD21D3084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554" y="4808147"/>
            <a:ext cx="911684" cy="792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ootstrap - 维基百科，自由的百科全书">
            <a:extLst>
              <a:ext uri="{FF2B5EF4-FFF2-40B4-BE49-F238E27FC236}">
                <a16:creationId xmlns:a16="http://schemas.microsoft.com/office/drawing/2014/main" id="{87F2C8A3-6C27-40C7-B5AE-BC88E4551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892" y="4855856"/>
            <a:ext cx="875002" cy="697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橢圓 14">
            <a:extLst>
              <a:ext uri="{FF2B5EF4-FFF2-40B4-BE49-F238E27FC236}">
                <a16:creationId xmlns:a16="http://schemas.microsoft.com/office/drawing/2014/main" id="{ACA349D2-53C0-4486-B8FC-6166126DB8BA}"/>
              </a:ext>
            </a:extLst>
          </p:cNvPr>
          <p:cNvSpPr/>
          <p:nvPr/>
        </p:nvSpPr>
        <p:spPr>
          <a:xfrm>
            <a:off x="7080583" y="3140911"/>
            <a:ext cx="3043989" cy="304398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030" name="Picture 6" descr="Node.js 是什麼？跟JavaScript 有什麼關係｜ALPHA Camp Blog">
            <a:extLst>
              <a:ext uri="{FF2B5EF4-FFF2-40B4-BE49-F238E27FC236}">
                <a16:creationId xmlns:a16="http://schemas.microsoft.com/office/drawing/2014/main" id="{EDEFC036-0A74-4D80-8DCD-513B5BF2E1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9" t="15108" r="11205" b="13907"/>
          <a:stretch/>
        </p:blipFill>
        <p:spPr bwMode="auto">
          <a:xfrm>
            <a:off x="7944603" y="3896422"/>
            <a:ext cx="1453398" cy="894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ySQL 查詢運作模式. 學習Tuning 要先知道資料庫怎麼運作| by (KJH) Kuan-Jung, Huang | Medium">
            <a:extLst>
              <a:ext uri="{FF2B5EF4-FFF2-40B4-BE49-F238E27FC236}">
                <a16:creationId xmlns:a16="http://schemas.microsoft.com/office/drawing/2014/main" id="{48B2928D-3D5A-41B8-97BD-D83789BEFC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4602" y="4779840"/>
            <a:ext cx="1593098" cy="708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文字方塊 18">
            <a:extLst>
              <a:ext uri="{FF2B5EF4-FFF2-40B4-BE49-F238E27FC236}">
                <a16:creationId xmlns:a16="http://schemas.microsoft.com/office/drawing/2014/main" id="{74534C48-A99F-4B77-9EBD-A85B288D1E8C}"/>
              </a:ext>
            </a:extLst>
          </p:cNvPr>
          <p:cNvSpPr txBox="1"/>
          <p:nvPr/>
        </p:nvSpPr>
        <p:spPr>
          <a:xfrm>
            <a:off x="8196511" y="3363084"/>
            <a:ext cx="812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/>
              <a:t>後端</a:t>
            </a:r>
          </a:p>
        </p:txBody>
      </p:sp>
      <p:sp>
        <p:nvSpPr>
          <p:cNvPr id="20" name="橢圓 19">
            <a:extLst>
              <a:ext uri="{FF2B5EF4-FFF2-40B4-BE49-F238E27FC236}">
                <a16:creationId xmlns:a16="http://schemas.microsoft.com/office/drawing/2014/main" id="{4C80E0D4-D8D6-44BA-B82A-5E1BF3FD0888}"/>
              </a:ext>
            </a:extLst>
          </p:cNvPr>
          <p:cNvSpPr/>
          <p:nvPr/>
        </p:nvSpPr>
        <p:spPr>
          <a:xfrm>
            <a:off x="4663857" y="4177991"/>
            <a:ext cx="2071154" cy="207115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AA6AE6C7-964B-434E-9264-52A013D0C8D0}"/>
              </a:ext>
            </a:extLst>
          </p:cNvPr>
          <p:cNvSpPr txBox="1"/>
          <p:nvPr/>
        </p:nvSpPr>
        <p:spPr>
          <a:xfrm>
            <a:off x="5293368" y="4346482"/>
            <a:ext cx="812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/>
              <a:t>設計</a:t>
            </a:r>
          </a:p>
        </p:txBody>
      </p:sp>
      <p:pic>
        <p:nvPicPr>
          <p:cNvPr id="1036" name="Picture 12" descr="官方版Adobe Photoshop | 相片和設計軟體">
            <a:extLst>
              <a:ext uri="{FF2B5EF4-FFF2-40B4-BE49-F238E27FC236}">
                <a16:creationId xmlns:a16="http://schemas.microsoft.com/office/drawing/2014/main" id="{614DEFDF-48FB-4DA8-9E5D-BDDFE0C66B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770" y="4884341"/>
            <a:ext cx="812132" cy="794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igma (@figma) / Twitter">
            <a:extLst>
              <a:ext uri="{FF2B5EF4-FFF2-40B4-BE49-F238E27FC236}">
                <a16:creationId xmlns:a16="http://schemas.microsoft.com/office/drawing/2014/main" id="{EF74FFC2-3333-42AA-9759-F8F5E8DA25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29" t="17320" r="22266" b="18814"/>
          <a:stretch/>
        </p:blipFill>
        <p:spPr bwMode="auto">
          <a:xfrm>
            <a:off x="5758764" y="4881352"/>
            <a:ext cx="733804" cy="812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A1ED08AD-0F2C-4081-B093-644440878962}"/>
              </a:ext>
            </a:extLst>
          </p:cNvPr>
          <p:cNvCxnSpPr>
            <a:stCxn id="3" idx="7"/>
          </p:cNvCxnSpPr>
          <p:nvPr/>
        </p:nvCxnSpPr>
        <p:spPr>
          <a:xfrm flipV="1">
            <a:off x="3506590" y="2832100"/>
            <a:ext cx="824110" cy="727188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B88D1CC5-1D34-43E5-AE81-800DD5204152}"/>
              </a:ext>
            </a:extLst>
          </p:cNvPr>
          <p:cNvCxnSpPr>
            <a:stCxn id="20" idx="0"/>
          </p:cNvCxnSpPr>
          <p:nvPr/>
        </p:nvCxnSpPr>
        <p:spPr>
          <a:xfrm flipH="1" flipV="1">
            <a:off x="5696902" y="2832100"/>
            <a:ext cx="2532" cy="1345891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直線接點 24">
            <a:extLst>
              <a:ext uri="{FF2B5EF4-FFF2-40B4-BE49-F238E27FC236}">
                <a16:creationId xmlns:a16="http://schemas.microsoft.com/office/drawing/2014/main" id="{4608D594-7F60-42D5-824C-F312436F5D74}"/>
              </a:ext>
            </a:extLst>
          </p:cNvPr>
          <p:cNvCxnSpPr>
            <a:stCxn id="15" idx="1"/>
          </p:cNvCxnSpPr>
          <p:nvPr/>
        </p:nvCxnSpPr>
        <p:spPr>
          <a:xfrm flipH="1" flipV="1">
            <a:off x="6921500" y="2832100"/>
            <a:ext cx="604865" cy="754593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3001963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2789</TotalTime>
  <Words>386</Words>
  <Application>Microsoft Office PowerPoint</Application>
  <PresentationFormat>寬螢幕</PresentationFormat>
  <Paragraphs>70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微軟正黑體</vt:lpstr>
      <vt:lpstr>Arial</vt:lpstr>
      <vt:lpstr>Calibri</vt:lpstr>
      <vt:lpstr>Trebuchet MS</vt:lpstr>
      <vt:lpstr>Wingdings</vt:lpstr>
      <vt:lpstr>Wingdings 3</vt:lpstr>
      <vt:lpstr>多面向</vt:lpstr>
      <vt:lpstr>PowerPoint 簡報</vt:lpstr>
      <vt:lpstr>網站宗旨</vt:lpstr>
      <vt:lpstr>網站主題</vt:lpstr>
      <vt:lpstr>客群分析</vt:lpstr>
      <vt:lpstr>網站架構</vt:lpstr>
      <vt:lpstr>團隊成員分工介紹</vt:lpstr>
      <vt:lpstr>團隊成員分工介紹</vt:lpstr>
      <vt:lpstr>網站架設主要工具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Chung You Chen</dc:creator>
  <cp:lastModifiedBy>Chung You Chen</cp:lastModifiedBy>
  <cp:revision>20</cp:revision>
  <dcterms:created xsi:type="dcterms:W3CDTF">2022-08-16T05:58:09Z</dcterms:created>
  <dcterms:modified xsi:type="dcterms:W3CDTF">2022-08-19T03:23:40Z</dcterms:modified>
</cp:coreProperties>
</file>

<file path=docProps/thumbnail.jpeg>
</file>